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6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 advClick="0" advTm="7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7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7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7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 advClick="0" advTm="7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7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7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7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 advClick="0" advTm="7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 advClick="0" advTm="7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slow" advClick="0" advTm="7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 spd="slow" advClick="0" advTm="700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59632" y="3356992"/>
            <a:ext cx="763284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12 декабря 1993 </a:t>
            </a:r>
            <a:r>
              <a:rPr lang="ru-RU" sz="3600" dirty="0" smtClean="0">
                <a:solidFill>
                  <a:srgbClr val="FF0000"/>
                </a:solidFill>
              </a:rPr>
              <a:t> </a:t>
            </a:r>
            <a:r>
              <a:rPr lang="ru-RU" sz="3600" b="1" dirty="0" smtClean="0">
                <a:solidFill>
                  <a:schemeClr val="tx2"/>
                </a:solidFill>
              </a:rPr>
              <a:t>года</a:t>
            </a:r>
          </a:p>
          <a:p>
            <a:r>
              <a:rPr lang="ru-RU" sz="3600" b="1" dirty="0" smtClean="0">
                <a:solidFill>
                  <a:schemeClr val="tx2"/>
                </a:solidFill>
              </a:rPr>
              <a:t> всенародным голосованием была </a:t>
            </a:r>
          </a:p>
          <a:p>
            <a:r>
              <a:rPr lang="ru-RU" sz="3600" b="1" dirty="0" smtClean="0">
                <a:solidFill>
                  <a:srgbClr val="FF0000"/>
                </a:solidFill>
              </a:rPr>
              <a:t>принята Конституция</a:t>
            </a:r>
          </a:p>
          <a:p>
            <a:r>
              <a:rPr lang="ru-RU" sz="3600" b="1" dirty="0" smtClean="0">
                <a:solidFill>
                  <a:srgbClr val="FF0000"/>
                </a:solidFill>
              </a:rPr>
              <a:t> Российской Федерации.</a:t>
            </a:r>
          </a:p>
        </p:txBody>
      </p:sp>
      <p:pic>
        <p:nvPicPr>
          <p:cNvPr id="3" name="Picture 2" descr="http://t-l.ru/p/14894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60648"/>
            <a:ext cx="3384376" cy="2520280"/>
          </a:xfrm>
          <a:prstGeom prst="rect">
            <a:avLst/>
          </a:prstGeom>
          <a:noFill/>
        </p:spPr>
      </p:pic>
      <p:pic>
        <p:nvPicPr>
          <p:cNvPr id="11266" name="Picture 2" descr="http://mir24.tv/media/images/uploaded/inner606974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260648"/>
            <a:ext cx="3390900" cy="2524126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 advTm="7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404664"/>
            <a:ext cx="7643192" cy="5721499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>
                <a:solidFill>
                  <a:schemeClr val="tx2"/>
                </a:solidFill>
              </a:rPr>
              <a:t>30 декабря 2009 года в основной закон были впервые внесены поправки. Согласно основному закону, глава государства будет теперь избираться на шесть лет (ранее - на четыре года), а депутаты Госдумы - на пять лет (ранее - на четыре года). Кроме того, правительство обязано отчитываться перед Госдумой о своей работе. Отчеты будут публиковаться в "Российской газете" и "Парламентской газете".</a:t>
            </a:r>
          </a:p>
          <a:p>
            <a:r>
              <a:rPr lang="ru-RU" b="1" dirty="0" smtClean="0">
                <a:solidFill>
                  <a:schemeClr val="tx2"/>
                </a:solidFill>
              </a:rPr>
              <a:t>За все предыдущие годы в Конституцию вносились изменения лишь в связи с укрупнением регионов, число которых сократилось с 89 до 83.</a:t>
            </a:r>
          </a:p>
          <a:p>
            <a:endParaRPr lang="ru-RU" dirty="0"/>
          </a:p>
        </p:txBody>
      </p:sp>
    </p:spTree>
  </p:cSld>
  <p:clrMapOvr>
    <a:masterClrMapping/>
  </p:clrMapOvr>
  <p:transition spd="slow" advClick="0" advTm="700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548680"/>
            <a:ext cx="7643192" cy="5577483"/>
          </a:xfrm>
        </p:spPr>
        <p:txBody>
          <a:bodyPr/>
          <a:lstStyle/>
          <a:p>
            <a:r>
              <a:rPr lang="ru-RU" b="1" dirty="0" smtClean="0">
                <a:solidFill>
                  <a:schemeClr val="tx2"/>
                </a:solidFill>
              </a:rPr>
              <a:t>В течение двенадцати лет День Конституции 12 декабря был выходным днем. </a:t>
            </a:r>
          </a:p>
          <a:p>
            <a:r>
              <a:rPr lang="ru-RU" b="1" dirty="0" smtClean="0">
                <a:solidFill>
                  <a:schemeClr val="tx2"/>
                </a:solidFill>
              </a:rPr>
              <a:t>Однако 1 января 2005 года перестал быть выходным, превратившись в памятную дату. </a:t>
            </a:r>
          </a:p>
          <a:p>
            <a:r>
              <a:rPr lang="ru-RU" b="1" dirty="0" smtClean="0">
                <a:solidFill>
                  <a:schemeClr val="tx2"/>
                </a:solidFill>
              </a:rPr>
              <a:t>Госдума приняла соответствующие поправки в Трудовой кодекс, изменяющие праздничный календарь страны.</a:t>
            </a:r>
          </a:p>
          <a:p>
            <a:endParaRPr lang="ru-RU" dirty="0"/>
          </a:p>
        </p:txBody>
      </p:sp>
    </p:spTree>
  </p:cSld>
  <p:clrMapOvr>
    <a:masterClrMapping/>
  </p:clrMapOvr>
  <p:transition spd="slow" advClick="0" advTm="7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260648"/>
            <a:ext cx="7498080" cy="5987752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 12 декабря 1993 года всенародным голосованием была принята Конституция Российской Федерации, а с 1994 года указом президента страны Бориса Ельцина этот день объявлен государственным праздником. </a:t>
            </a:r>
          </a:p>
          <a:p>
            <a:r>
              <a:rPr lang="ru-RU" b="1" dirty="0" smtClean="0"/>
              <a:t>Конституция Российской Федерации — основной закон страны. Это единый политико-правовой акт, он имеет высшую юридическую силу, прямое действие и верховенство на всей территории России.</a:t>
            </a:r>
          </a:p>
          <a:p>
            <a:r>
              <a:rPr lang="ru-RU" b="1" dirty="0" smtClean="0"/>
              <a:t>Согласно Конституции, права и свободы человека и гражданина определяют смысл, содержание и применение законов, деятельность законодательной и исполнительной власти, местного самоуправления и обеспечиваются правосудием.</a:t>
            </a:r>
          </a:p>
          <a:p>
            <a:endParaRPr lang="ru-RU" dirty="0"/>
          </a:p>
        </p:txBody>
      </p:sp>
    </p:spTree>
  </p:cSld>
  <p:clrMapOvr>
    <a:masterClrMapping/>
  </p:clrMapOvr>
  <p:transition spd="slow" advClick="0" advTm="7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Подготовка и принятие Конституции проходили на фоне противостояния двух ветвей власти - исполнительной в </a:t>
            </a:r>
            <a:r>
              <a:rPr lang="ru-RU" b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лице </a:t>
            </a:r>
            <a:r>
              <a:rPr lang="ru-RU" b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Президента </a:t>
            </a:r>
            <a:r>
              <a:rPr lang="ru-RU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Ельцина и законодательной в лице Верховного совета России.</a:t>
            </a:r>
          </a:p>
          <a:p>
            <a:r>
              <a:rPr lang="ru-RU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Действующая Конституция составлена из нескольких источников. Главными из них были проект конституционной комиссии Верховного совета ("</a:t>
            </a:r>
            <a:r>
              <a:rPr lang="ru-RU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румянцевский</a:t>
            </a:r>
            <a:r>
              <a:rPr lang="ru-RU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проект") и проект Конституционного совещания, созванного по решению Ельцина.</a:t>
            </a:r>
          </a:p>
          <a:p>
            <a:endParaRPr lang="ru-RU" dirty="0"/>
          </a:p>
        </p:txBody>
      </p:sp>
    </p:spTree>
  </p:cSld>
  <p:clrMapOvr>
    <a:masterClrMapping/>
  </p:clrMapOvr>
  <p:transition spd="slow" advClick="0" advTm="7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88640"/>
            <a:ext cx="7776864" cy="6120680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 итоге проект Конституционного совещания вобрал в себя многие положения проекта конституционной комиссии и был принят за основу при окончательной доработке Конституции с привлечением регионов, депутатов, специалистов и рабочих групп. Именно этот проект основного закона и был </a:t>
            </a:r>
            <a:r>
              <a:rPr lang="ru-RU" b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вынесен Президентом </a:t>
            </a:r>
            <a:r>
              <a:rPr lang="ru-RU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на всенародное голосование.</a:t>
            </a:r>
          </a:p>
          <a:p>
            <a:r>
              <a:rPr lang="ru-RU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Референдум по принятию новой Конституции прошел 12 декабря 1993 года. В нем приняли участие 58 миллионов 187 тысяч 755 россиян, или 54,8% зарегистрированных избирателей. За принятие Конституции проголосовали 32 миллиона 937 тысяч 630 избирателей (58,4%).</a:t>
            </a:r>
          </a:p>
          <a:p>
            <a:endParaRPr lang="ru-RU" dirty="0"/>
          </a:p>
        </p:txBody>
      </p:sp>
    </p:spTree>
  </p:cSld>
  <p:clrMapOvr>
    <a:masterClrMapping/>
  </p:clrMapOvr>
  <p:transition spd="slow" advClick="0" advTm="7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88640"/>
            <a:ext cx="7643192" cy="5937523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>
                <a:solidFill>
                  <a:schemeClr val="tx2"/>
                </a:solidFill>
              </a:rPr>
              <a:t>Конституция официально вступила в силу 25 декабря 1993 года, в день ее опубликования.</a:t>
            </a:r>
          </a:p>
          <a:p>
            <a:r>
              <a:rPr lang="ru-RU" b="1" dirty="0" smtClean="0">
                <a:solidFill>
                  <a:schemeClr val="tx2"/>
                </a:solidFill>
              </a:rPr>
              <a:t>Новая Конституция России существенно изменила структуру высших органов государственной власти. В ней был закреплен принцип разделения властей, сделан серьезный шаг по пути усовершенствования федеративного устройства России. Нормам Конституции впервые в истории страны было придано прямое действие - любой человек может защитить свои права, ссылаясь на конституционные нормы, а судебные и другие государственные органы при рассмотрении дел и решении спорных вопросов должны руководствоваться, прежде всего, нормами основного закона.</a:t>
            </a:r>
          </a:p>
          <a:p>
            <a:endParaRPr lang="ru-RU" dirty="0"/>
          </a:p>
        </p:txBody>
      </p:sp>
    </p:spTree>
  </p:cSld>
  <p:clrMapOvr>
    <a:masterClrMapping/>
  </p:clrMapOvr>
  <p:transition spd="slow" advClick="0" advTm="7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332656"/>
            <a:ext cx="7643192" cy="5793507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>
                <a:solidFill>
                  <a:schemeClr val="tx2"/>
                </a:solidFill>
              </a:rPr>
              <a:t>Являясь основным документом государства, нормы Конституции не нуждаются в другом правовом подтверждении. Никакие законы, принимаемые на территории страны, не должны ей противоречить, в противном случае они подлежат отмене.</a:t>
            </a:r>
          </a:p>
          <a:p>
            <a:r>
              <a:rPr lang="ru-RU" b="1" dirty="0" smtClean="0">
                <a:solidFill>
                  <a:schemeClr val="tx2"/>
                </a:solidFill>
              </a:rPr>
              <a:t>Конституция не предписывала, как это было ранее, единой экономической системы, основанной на государственной собственности, в равной мере защищая все формы собственности и обеспечивая свободу развития гражданского общества.</a:t>
            </a:r>
          </a:p>
          <a:p>
            <a:endParaRPr lang="ru-RU" dirty="0"/>
          </a:p>
        </p:txBody>
      </p:sp>
    </p:spTree>
  </p:cSld>
  <p:clrMapOvr>
    <a:masterClrMapping/>
  </p:clrMapOvr>
  <p:transition spd="slow" advClick="0" advTm="7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332656"/>
            <a:ext cx="7643192" cy="5793507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>
                <a:solidFill>
                  <a:schemeClr val="tx2"/>
                </a:solidFill>
              </a:rPr>
              <a:t>Основной закон провозгласил Президента главой государства и возложил на него обязанности по защите конституции, прав и свобод человека и гражданина, охране суверенитета России, ее независимости и государственной целостности, обеспечению согласованного функционирования и взаимодействия органов государственной власти.</a:t>
            </a:r>
          </a:p>
          <a:p>
            <a:r>
              <a:rPr lang="ru-RU" b="1" dirty="0" smtClean="0">
                <a:solidFill>
                  <a:schemeClr val="tx2"/>
                </a:solidFill>
              </a:rPr>
              <a:t>При вступлении в должность Президент Российской Федерации приносит присягу народу на экземпляре Конституции. Текст присяги закреплен статьей 82 основного закона. Переплет этого экземпляра сделан из тончайшей кожи (варана) красного цвета, на обложке - накладной серебряный герб России и тисненая золотом надпись "Конституция России".</a:t>
            </a:r>
          </a:p>
          <a:p>
            <a:endParaRPr lang="ru-RU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 advClick="0" advTm="7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476672"/>
            <a:ext cx="7643192" cy="5649491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>
                <a:solidFill>
                  <a:schemeClr val="tx2"/>
                </a:solidFill>
              </a:rPr>
              <a:t>Указом Президента Российской Федерации от 5 августа 1996 года было установлено, что специально изготовленный единственный экземпляр официального текста Конституции России является официальным символом президентской власти. За сутки до своей инаугурации, назначенной на 7 мая 2000 года, исполняющий обязанности Президента Владимир Путин отменил указ 1996 года о президентских регалиях, и специальный экземпляр Конституции перестал быть символом президентской власти.</a:t>
            </a:r>
          </a:p>
          <a:p>
            <a:endParaRPr lang="ru-RU" dirty="0"/>
          </a:p>
        </p:txBody>
      </p:sp>
    </p:spTree>
  </p:cSld>
  <p:clrMapOvr>
    <a:masterClrMapping/>
  </p:clrMapOvr>
  <p:transition spd="slow" advClick="0" advTm="700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260648"/>
            <a:ext cx="7643192" cy="5865515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>
                <a:solidFill>
                  <a:schemeClr val="tx2"/>
                </a:solidFill>
              </a:rPr>
              <a:t>Церемонии вступления в должность Президента России Путина (2000 и 2004) и Дмитрия Медведева (2008) проходили с использованием того же специального экземпляра Конституции. Это стало традицией, но формально не является обязательным: с 2000 года Президент России вправе произносить клятву, возложив руку на любое издание основного закона.</a:t>
            </a:r>
          </a:p>
          <a:p>
            <a:r>
              <a:rPr lang="ru-RU" b="1" dirty="0" smtClean="0">
                <a:solidFill>
                  <a:schemeClr val="tx2"/>
                </a:solidFill>
              </a:rPr>
              <a:t>Специальный экземпляр Конституции постоянно хранится в библиотеке администрации Президента в Кремле и используется только во время инаугурации главы государства.</a:t>
            </a:r>
          </a:p>
          <a:p>
            <a:endParaRPr lang="ru-RU" dirty="0"/>
          </a:p>
        </p:txBody>
      </p:sp>
    </p:spTree>
  </p:cSld>
  <p:clrMapOvr>
    <a:masterClrMapping/>
  </p:clrMapOvr>
  <p:transition spd="slow" advClick="0" advTm="7000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16</TotalTime>
  <Words>757</Words>
  <Application>Microsoft Office PowerPoint</Application>
  <PresentationFormat>Экран (4:3)</PresentationFormat>
  <Paragraphs>25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Солнцестояние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Виталий</dc:creator>
  <cp:lastModifiedBy>Виталий</cp:lastModifiedBy>
  <cp:revision>10</cp:revision>
  <dcterms:created xsi:type="dcterms:W3CDTF">2012-12-12T15:41:34Z</dcterms:created>
  <dcterms:modified xsi:type="dcterms:W3CDTF">2012-12-13T01:06:23Z</dcterms:modified>
</cp:coreProperties>
</file>